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4585" autoAdjust="0"/>
  </p:normalViewPr>
  <p:slideViewPr>
    <p:cSldViewPr>
      <p:cViewPr varScale="1">
        <p:scale>
          <a:sx n="84" d="100"/>
          <a:sy n="84" d="100"/>
        </p:scale>
        <p:origin x="24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1142B-5432-4B50-B240-C9B2187CDCC1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C7635-C7B0-4D6B-9CF0-A94E3B77C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5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This</a:t>
            </a:r>
            <a:r>
              <a:rPr lang="en-GB" b="0" baseline="0" dirty="0" smtClean="0"/>
              <a:t> unusual tombstone was found in a Jewish catacomb (underground tomb-complex) on the </a:t>
            </a:r>
            <a:r>
              <a:rPr lang="cy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 Appia in Rome.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man’s name, Alexander, is clearly written at the top. At the bottom,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is a rough carving of a </a:t>
            </a:r>
            <a:r>
              <a:rPr lang="en-GB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menorah, </a:t>
            </a:r>
            <a:r>
              <a:rPr lang="en-GB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seven-branched candlestick which is a symbol of Judaism.</a:t>
            </a:r>
          </a:p>
          <a:p>
            <a:endParaRPr lang="en-GB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inscription tells us that Alexander worked in the market as a meat-seller. Because </a:t>
            </a:r>
            <a:r>
              <a:rPr lang="en-GB" sz="1200" b="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</a:t>
            </a:r>
            <a:r>
              <a:rPr lang="en-GB" sz="1200" b="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 strict Jewish laws about how meat must be prepared, it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be the case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he sold ritually-pure meat suitable for Jewish customers. </a:t>
            </a:r>
          </a:p>
          <a:p>
            <a:endParaRPr lang="en-GB" b="1" dirty="0" smtClean="0"/>
          </a:p>
          <a:p>
            <a:r>
              <a:rPr lang="en-GB" b="1" dirty="0" smtClean="0"/>
              <a:t>The inscription reads:</a:t>
            </a:r>
          </a:p>
          <a:p>
            <a:r>
              <a:rPr lang="cy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Alexander  bubularus de macello qui vixit annis XXX anima bona omniorum amicus dormitio tua inter dicaeis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‘Alexander, beef-seller from the market, who lived thirty years, good soul, friend of all, may your sleep be amongst the just.’</a:t>
            </a:r>
          </a:p>
          <a:p>
            <a:endParaRPr lang="en-GB" b="1" dirty="0" smtClean="0"/>
          </a:p>
          <a:p>
            <a:r>
              <a:rPr lang="en-GB" b="1" dirty="0" smtClean="0"/>
              <a:t>Compare:</a:t>
            </a:r>
          </a:p>
          <a:p>
            <a:r>
              <a:rPr lang="en-GB" b="0" dirty="0" smtClean="0"/>
              <a:t>4</a:t>
            </a:r>
            <a:r>
              <a:rPr lang="en-GB" b="0" baseline="30000" dirty="0" smtClean="0"/>
              <a:t>th</a:t>
            </a:r>
            <a:r>
              <a:rPr lang="en-GB" b="0" dirty="0" smtClean="0"/>
              <a:t> century</a:t>
            </a:r>
            <a:r>
              <a:rPr lang="en-GB" b="0" baseline="0" dirty="0" smtClean="0"/>
              <a:t> g</a:t>
            </a:r>
            <a:r>
              <a:rPr lang="en-GB" b="0" dirty="0" smtClean="0"/>
              <a:t>old-glass</a:t>
            </a:r>
            <a:r>
              <a:rPr lang="en-GB" b="0" baseline="0" dirty="0" smtClean="0"/>
              <a:t> bowl base with </a:t>
            </a:r>
            <a:r>
              <a:rPr lang="en-GB" b="0" i="1" baseline="0" dirty="0" smtClean="0"/>
              <a:t>menorah, </a:t>
            </a:r>
            <a:r>
              <a:rPr lang="en-GB" b="0" i="0" baseline="0" dirty="0" smtClean="0"/>
              <a:t>in the Metropolitan Museum of Fine Art, New York: http://www.metmuseum.org/toah/works-of-art/18.145.1ab</a:t>
            </a:r>
            <a:endParaRPr lang="en-GB" b="0" i="1" dirty="0" smtClean="0"/>
          </a:p>
          <a:p>
            <a:endParaRPr lang="en-GB" b="1" dirty="0" smtClean="0"/>
          </a:p>
          <a:p>
            <a:r>
              <a:rPr lang="en-GB" b="1" dirty="0" smtClean="0"/>
              <a:t>Details: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GB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-4</a:t>
            </a:r>
            <a:r>
              <a:rPr lang="en-GB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century AD. Marble, with red painted letters. Diameter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2cm,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thickness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8cm.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Ashmolean Museum AN2007.51.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C7635-C7B0-4D6B-9CF0-A94E3B77CB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5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4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6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3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0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2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2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09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6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6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5" name="Picture 4" descr="http://oxfordliteraryfestival.org/images/logo/1363/ashmolean_logo__list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research.blogs.lincoln.ac.uk/files/2011/01/ahrc-logo-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0"/>
            <a:ext cx="7309659" cy="584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07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200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Trajan Pro</vt:lpstr>
      <vt:lpstr>Office Theme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Masseglia</dc:creator>
  <cp:lastModifiedBy>Microsoft Office User</cp:lastModifiedBy>
  <cp:revision>10</cp:revision>
  <dcterms:created xsi:type="dcterms:W3CDTF">2014-08-20T10:41:26Z</dcterms:created>
  <dcterms:modified xsi:type="dcterms:W3CDTF">2017-12-14T13:30:05Z</dcterms:modified>
</cp:coreProperties>
</file>