
<file path=[Content_Types].xml><?xml version="1.0" encoding="utf-8"?>
<Types xmlns="http://schemas.openxmlformats.org/package/2006/content-types">
  <Default Extension="xml" ContentType="application/xml"/>
  <Default Extension="jpeg" ContentType="image/jpeg"/>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63" r:id="rId2"/>
    <p:sldId id="256" r:id="rId3"/>
    <p:sldId id="257" r:id="rId4"/>
    <p:sldId id="258" r:id="rId5"/>
    <p:sldId id="259" r:id="rId6"/>
    <p:sldId id="261" r:id="rId7"/>
    <p:sldId id="264" r:id="rId8"/>
    <p:sldId id="262" r:id="rId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2455" autoAdjust="0"/>
  </p:normalViewPr>
  <p:slideViewPr>
    <p:cSldViewPr>
      <p:cViewPr varScale="1">
        <p:scale>
          <a:sx n="93" d="100"/>
          <a:sy n="93" d="100"/>
        </p:scale>
        <p:origin x="2200" y="2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1FCED6-4C4F-40FB-8E7E-934D17B39043}" type="datetimeFigureOut">
              <a:rPr lang="en-GB" smtClean="0"/>
              <a:t>18/09/2017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7A8592-9440-45C2-A8E2-AF3B4127DBB7}" type="slidenum">
              <a:rPr lang="en-GB" smtClean="0"/>
              <a:t>‹#›</a:t>
            </a:fld>
            <a:endParaRPr lang="en-GB"/>
          </a:p>
        </p:txBody>
      </p:sp>
    </p:spTree>
    <p:extLst>
      <p:ext uri="{BB962C8B-B14F-4D97-AF65-F5344CB8AC3E}">
        <p14:creationId xmlns:p14="http://schemas.microsoft.com/office/powerpoint/2010/main" val="3937153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7A8592-9440-45C2-A8E2-AF3B4127DBB7}" type="slidenum">
              <a:rPr lang="en-GB" smtClean="0"/>
              <a:t>1</a:t>
            </a:fld>
            <a:endParaRPr lang="en-GB"/>
          </a:p>
        </p:txBody>
      </p:sp>
    </p:spTree>
    <p:extLst>
      <p:ext uri="{BB962C8B-B14F-4D97-AF65-F5344CB8AC3E}">
        <p14:creationId xmlns:p14="http://schemas.microsoft.com/office/powerpoint/2010/main" val="3093526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We’re going to make Latin inscriptions. Latin</a:t>
            </a:r>
            <a:r>
              <a:rPr lang="en-GB" baseline="0" dirty="0" smtClean="0"/>
              <a:t> is the language the Romans spoke. Inscriptions means writing on something. We’re looking at objects with Roman writing on.</a:t>
            </a:r>
          </a:p>
          <a:p>
            <a:endParaRPr lang="en-GB" baseline="0" dirty="0" smtClean="0"/>
          </a:p>
          <a:p>
            <a:r>
              <a:rPr lang="en-GB" dirty="0" smtClean="0"/>
              <a:t>The simplest Latin inscriptions give the person’s name. This one is for </a:t>
            </a:r>
            <a:r>
              <a:rPr lang="en-GB" sz="1200" kern="1200" dirty="0" err="1" smtClean="0">
                <a:solidFill>
                  <a:schemeClr val="tx1"/>
                </a:solidFill>
                <a:effectLst/>
                <a:latin typeface="+mn-lt"/>
                <a:ea typeface="+mn-ea"/>
                <a:cs typeface="+mn-cs"/>
              </a:rPr>
              <a:t>Tettea</a:t>
            </a:r>
            <a:r>
              <a:rPr lang="en-GB" sz="1200" kern="1200" dirty="0" smtClean="0">
                <a:solidFill>
                  <a:schemeClr val="tx1"/>
                </a:solidFill>
                <a:effectLst/>
                <a:latin typeface="+mn-lt"/>
                <a:ea typeface="+mn-ea"/>
                <a:cs typeface="+mn-cs"/>
              </a:rPr>
              <a:t> Salvia</a:t>
            </a:r>
            <a:r>
              <a:rPr lang="en-GB" sz="1200" kern="1200" dirty="0" smtClean="0">
                <a:solidFill>
                  <a:schemeClr val="tx1"/>
                </a:solidFill>
                <a:effectLst/>
                <a:latin typeface="+mn-lt"/>
                <a:ea typeface="+mn-ea"/>
                <a:cs typeface="+mn-cs"/>
              </a:rPr>
              <a:t>. Is your</a:t>
            </a:r>
            <a:r>
              <a:rPr lang="en-GB" sz="1200" kern="1200" baseline="0" dirty="0" smtClean="0">
                <a:solidFill>
                  <a:schemeClr val="tx1"/>
                </a:solidFill>
                <a:effectLst/>
                <a:latin typeface="+mn-lt"/>
                <a:ea typeface="+mn-ea"/>
                <a:cs typeface="+mn-cs"/>
              </a:rPr>
              <a:t> name written on any of your things?</a:t>
            </a:r>
            <a:endParaRPr lang="en-GB" sz="1200" kern="1200" dirty="0" smtClean="0">
              <a:solidFill>
                <a:schemeClr val="tx1"/>
              </a:solidFill>
              <a:effectLst/>
              <a:latin typeface="+mn-lt"/>
              <a:ea typeface="+mn-ea"/>
              <a:cs typeface="+mn-cs"/>
            </a:endParaRPr>
          </a:p>
          <a:p>
            <a:endParaRPr lang="en-GB" baseline="0" dirty="0" smtClean="0"/>
          </a:p>
          <a:p>
            <a:r>
              <a:rPr lang="en-GB" baseline="0" dirty="0" smtClean="0"/>
              <a:t>Roman names were very important. A proper, Roman sounding name had three names for a man or two for a woman. This told people that you had the full rights of a Roman citizen, like voting (for men only), taking people to court or legal marriage. Slaves took their masters’ name when they were freed so that they could be proper Roman citizens too. </a:t>
            </a:r>
          </a:p>
          <a:p>
            <a:endParaRPr lang="en-GB" baseline="0" dirty="0" smtClean="0"/>
          </a:p>
          <a:p>
            <a:r>
              <a:rPr lang="en-GB" baseline="0" dirty="0" smtClean="0"/>
              <a:t>Can you see a faint L at the top right? The L on this inscription lets people know that </a:t>
            </a:r>
            <a:r>
              <a:rPr lang="en-GB" baseline="0" dirty="0" err="1" smtClean="0"/>
              <a:t>Tettea</a:t>
            </a:r>
            <a:r>
              <a:rPr lang="en-GB" baseline="0" dirty="0" smtClean="0"/>
              <a:t> Salvia used to be a slave and was freed.</a:t>
            </a:r>
          </a:p>
          <a:p>
            <a:endParaRPr lang="en-GB" baseline="0" dirty="0" smtClean="0"/>
          </a:p>
          <a:p>
            <a:r>
              <a:rPr lang="en-GB" baseline="0" dirty="0" smtClean="0"/>
              <a:t>Can you see the red paint in the letters? Why do you think they did this? (It makes it easier to read and looks nicer) Lots of things the Romans made were actually very colourful. Why do you think paint is often lost? (It rubs away when things are buried in the ground or wears off in the wind and rain if they’re above ground. Sometimes someone has “cleaned” them a little too thoroughly.)</a:t>
            </a:r>
            <a:endParaRPr lang="en-GB" dirty="0"/>
          </a:p>
        </p:txBody>
      </p:sp>
      <p:sp>
        <p:nvSpPr>
          <p:cNvPr id="4" name="Slide Number Placeholder 3"/>
          <p:cNvSpPr>
            <a:spLocks noGrp="1"/>
          </p:cNvSpPr>
          <p:nvPr>
            <p:ph type="sldNum" sz="quarter" idx="10"/>
          </p:nvPr>
        </p:nvSpPr>
        <p:spPr/>
        <p:txBody>
          <a:bodyPr/>
          <a:lstStyle/>
          <a:p>
            <a:fld id="{3E7A8592-9440-45C2-A8E2-AF3B4127DBB7}" type="slidenum">
              <a:rPr lang="en-GB" smtClean="0"/>
              <a:t>2</a:t>
            </a:fld>
            <a:endParaRPr lang="en-GB"/>
          </a:p>
        </p:txBody>
      </p:sp>
    </p:spTree>
    <p:extLst>
      <p:ext uri="{BB962C8B-B14F-4D97-AF65-F5344CB8AC3E}">
        <p14:creationId xmlns:p14="http://schemas.microsoft.com/office/powerpoint/2010/main" val="4130220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Here’s another one</a:t>
            </a:r>
            <a:r>
              <a:rPr lang="en-GB" baseline="0" dirty="0" smtClean="0"/>
              <a:t> with paint still on it. Do you think this is the whole inscription? (no) Why? (there’s half an e on the Left side)</a:t>
            </a:r>
          </a:p>
          <a:p>
            <a:endParaRPr lang="en-GB" baseline="0" dirty="0" smtClean="0"/>
          </a:p>
          <a:p>
            <a:r>
              <a:rPr lang="en-GB" baseline="0" dirty="0" smtClean="0"/>
              <a:t>There is a Roman numeral at the bottom. LXXXX. Can you work out what number it is? (90) The owner of this gravestone lived to 90 years old.</a:t>
            </a:r>
            <a:endParaRPr lang="en-GB" dirty="0" smtClean="0"/>
          </a:p>
        </p:txBody>
      </p:sp>
      <p:sp>
        <p:nvSpPr>
          <p:cNvPr id="4" name="Slide Number Placeholder 3"/>
          <p:cNvSpPr>
            <a:spLocks noGrp="1"/>
          </p:cNvSpPr>
          <p:nvPr>
            <p:ph type="sldNum" sz="quarter" idx="10"/>
          </p:nvPr>
        </p:nvSpPr>
        <p:spPr/>
        <p:txBody>
          <a:bodyPr/>
          <a:lstStyle/>
          <a:p>
            <a:fld id="{3E7A8592-9440-45C2-A8E2-AF3B4127DBB7}" type="slidenum">
              <a:rPr lang="en-GB" smtClean="0"/>
              <a:t>3</a:t>
            </a:fld>
            <a:endParaRPr lang="en-GB"/>
          </a:p>
        </p:txBody>
      </p:sp>
    </p:spTree>
    <p:extLst>
      <p:ext uri="{BB962C8B-B14F-4D97-AF65-F5344CB8AC3E}">
        <p14:creationId xmlns:p14="http://schemas.microsoft.com/office/powerpoint/2010/main" val="1606863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Often,</a:t>
            </a:r>
            <a:r>
              <a:rPr lang="en-GB" baseline="0" dirty="0" smtClean="0"/>
              <a:t> inscriptions had to be squeezed around decoration. This inscription shows how words could go over lines. e.g. </a:t>
            </a:r>
            <a:r>
              <a:rPr lang="en-GB" baseline="0" dirty="0" err="1" smtClean="0"/>
              <a:t>dulcis</a:t>
            </a:r>
            <a:r>
              <a:rPr lang="en-GB" baseline="0" dirty="0" smtClean="0"/>
              <a:t> (meaning sweet on lines 2-3). Also look at how the stone carver crammed in little letters at the end of the lines (like the tiny A 3</a:t>
            </a:r>
            <a:r>
              <a:rPr lang="en-GB" baseline="30000" dirty="0" smtClean="0"/>
              <a:t>rd</a:t>
            </a:r>
            <a:r>
              <a:rPr lang="en-GB" baseline="0" dirty="0" smtClean="0"/>
              <a:t> line from bottom or the little e squeezed in near the baby’s bottom)</a:t>
            </a:r>
          </a:p>
          <a:p>
            <a:endParaRPr lang="en-GB" baseline="0" dirty="0" smtClean="0"/>
          </a:p>
          <a:p>
            <a:r>
              <a:rPr lang="en-GB" baseline="0" dirty="0" smtClean="0"/>
              <a:t>Why is a baby fighting snakes? This is the baby hero Hercules, who started his adventures young. </a:t>
            </a:r>
            <a:endParaRPr lang="en-GB" dirty="0"/>
          </a:p>
        </p:txBody>
      </p:sp>
      <p:sp>
        <p:nvSpPr>
          <p:cNvPr id="4" name="Slide Number Placeholder 3"/>
          <p:cNvSpPr>
            <a:spLocks noGrp="1"/>
          </p:cNvSpPr>
          <p:nvPr>
            <p:ph type="sldNum" sz="quarter" idx="10"/>
          </p:nvPr>
        </p:nvSpPr>
        <p:spPr/>
        <p:txBody>
          <a:bodyPr/>
          <a:lstStyle/>
          <a:p>
            <a:fld id="{3E7A8592-9440-45C2-A8E2-AF3B4127DBB7}" type="slidenum">
              <a:rPr lang="en-GB" smtClean="0"/>
              <a:t>4</a:t>
            </a:fld>
            <a:endParaRPr lang="en-GB"/>
          </a:p>
        </p:txBody>
      </p:sp>
    </p:spTree>
    <p:extLst>
      <p:ext uri="{BB962C8B-B14F-4D97-AF65-F5344CB8AC3E}">
        <p14:creationId xmlns:p14="http://schemas.microsoft.com/office/powerpoint/2010/main" val="743870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Inscriptions weren’t always very tidily</a:t>
            </a:r>
            <a:r>
              <a:rPr lang="en-GB" baseline="0" dirty="0" smtClean="0"/>
              <a:t> written.</a:t>
            </a:r>
            <a:endParaRPr lang="en-GB" dirty="0"/>
          </a:p>
        </p:txBody>
      </p:sp>
      <p:sp>
        <p:nvSpPr>
          <p:cNvPr id="4" name="Slide Number Placeholder 3"/>
          <p:cNvSpPr>
            <a:spLocks noGrp="1"/>
          </p:cNvSpPr>
          <p:nvPr>
            <p:ph type="sldNum" sz="quarter" idx="10"/>
          </p:nvPr>
        </p:nvSpPr>
        <p:spPr/>
        <p:txBody>
          <a:bodyPr/>
          <a:lstStyle/>
          <a:p>
            <a:fld id="{3E7A8592-9440-45C2-A8E2-AF3B4127DBB7}" type="slidenum">
              <a:rPr lang="en-GB" smtClean="0"/>
              <a:t>5</a:t>
            </a:fld>
            <a:endParaRPr lang="en-GB"/>
          </a:p>
        </p:txBody>
      </p:sp>
    </p:spTree>
    <p:extLst>
      <p:ext uri="{BB962C8B-B14F-4D97-AF65-F5344CB8AC3E}">
        <p14:creationId xmlns:p14="http://schemas.microsoft.com/office/powerpoint/2010/main" val="2682450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Sometimes they have decorated borders. Can you spot grapes? Birds? A wreath? Men with horns? Flowers?</a:t>
            </a:r>
            <a:endParaRPr lang="en-GB" dirty="0"/>
          </a:p>
        </p:txBody>
      </p:sp>
      <p:sp>
        <p:nvSpPr>
          <p:cNvPr id="4" name="Slide Number Placeholder 3"/>
          <p:cNvSpPr>
            <a:spLocks noGrp="1"/>
          </p:cNvSpPr>
          <p:nvPr>
            <p:ph type="sldNum" sz="quarter" idx="10"/>
          </p:nvPr>
        </p:nvSpPr>
        <p:spPr/>
        <p:txBody>
          <a:bodyPr/>
          <a:lstStyle/>
          <a:p>
            <a:fld id="{3E7A8592-9440-45C2-A8E2-AF3B4127DBB7}" type="slidenum">
              <a:rPr lang="en-GB" smtClean="0"/>
              <a:t>6</a:t>
            </a:fld>
            <a:endParaRPr lang="en-GB"/>
          </a:p>
        </p:txBody>
      </p:sp>
    </p:spTree>
    <p:extLst>
      <p:ext uri="{BB962C8B-B14F-4D97-AF65-F5344CB8AC3E}">
        <p14:creationId xmlns:p14="http://schemas.microsoft.com/office/powerpoint/2010/main" val="798602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We’re going</a:t>
            </a:r>
            <a:r>
              <a:rPr lang="en-GB" baseline="0" dirty="0" smtClean="0"/>
              <a:t> to make an inscription out of clay.  Everyone is going to get a Roman name, choose a Roman nickname and then make a clay inscription with that name.</a:t>
            </a:r>
          </a:p>
          <a:p>
            <a:endParaRPr lang="en-GB" baseline="0" dirty="0" smtClean="0"/>
          </a:p>
          <a:p>
            <a:r>
              <a:rPr lang="en-GB" baseline="0" dirty="0" smtClean="0"/>
              <a:t>You will get a full Roman name, like an elite Roman citizen. You can choose to be a Roman man or a Roman Woman. </a:t>
            </a:r>
          </a:p>
          <a:p>
            <a:endParaRPr lang="en-GB" baseline="0" dirty="0" smtClean="0"/>
          </a:p>
          <a:p>
            <a:r>
              <a:rPr lang="en-GB" baseline="0" dirty="0" smtClean="0"/>
              <a:t>You will write out your full name on clay. Then write “</a:t>
            </a:r>
            <a:r>
              <a:rPr lang="en-GB" baseline="0" dirty="0" err="1" smtClean="0"/>
              <a:t>fecit</a:t>
            </a:r>
            <a:r>
              <a:rPr lang="en-GB" baseline="0" dirty="0" smtClean="0"/>
              <a:t>” [pronounced Fay-Kit]. This is a verb that means made this. This makes a full Latin sentence.</a:t>
            </a:r>
          </a:p>
        </p:txBody>
      </p:sp>
      <p:sp>
        <p:nvSpPr>
          <p:cNvPr id="4" name="Slide Number Placeholder 3"/>
          <p:cNvSpPr>
            <a:spLocks noGrp="1"/>
          </p:cNvSpPr>
          <p:nvPr>
            <p:ph type="sldNum" sz="quarter" idx="10"/>
          </p:nvPr>
        </p:nvSpPr>
        <p:spPr/>
        <p:txBody>
          <a:bodyPr/>
          <a:lstStyle/>
          <a:p>
            <a:fld id="{3E7A8592-9440-45C2-A8E2-AF3B4127DBB7}" type="slidenum">
              <a:rPr lang="en-GB" smtClean="0"/>
              <a:t>7</a:t>
            </a:fld>
            <a:endParaRPr lang="en-GB"/>
          </a:p>
        </p:txBody>
      </p:sp>
    </p:spTree>
    <p:extLst>
      <p:ext uri="{BB962C8B-B14F-4D97-AF65-F5344CB8AC3E}">
        <p14:creationId xmlns:p14="http://schemas.microsoft.com/office/powerpoint/2010/main" val="4051941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slide is in case children have trouble forming</a:t>
            </a:r>
            <a:r>
              <a:rPr lang="en-GB" baseline="0" dirty="0" smtClean="0"/>
              <a:t> letters from straight lines. </a:t>
            </a:r>
          </a:p>
          <a:p>
            <a:r>
              <a:rPr lang="en-GB" baseline="0" dirty="0" smtClean="0"/>
              <a:t>They may notice that U seems to be missing. For the Romans, U and V were the same letter, pronounced like a W when it is being a consonant and like the u in “put” when it is a vowel.</a:t>
            </a:r>
            <a:endParaRPr lang="en-GB" dirty="0"/>
          </a:p>
        </p:txBody>
      </p:sp>
      <p:sp>
        <p:nvSpPr>
          <p:cNvPr id="4" name="Slide Number Placeholder 3"/>
          <p:cNvSpPr>
            <a:spLocks noGrp="1"/>
          </p:cNvSpPr>
          <p:nvPr>
            <p:ph type="sldNum" sz="quarter" idx="10"/>
          </p:nvPr>
        </p:nvSpPr>
        <p:spPr/>
        <p:txBody>
          <a:bodyPr/>
          <a:lstStyle/>
          <a:p>
            <a:fld id="{3E7A8592-9440-45C2-A8E2-AF3B4127DBB7}" type="slidenum">
              <a:rPr lang="en-GB" smtClean="0"/>
              <a:t>8</a:t>
            </a:fld>
            <a:endParaRPr lang="en-GB"/>
          </a:p>
        </p:txBody>
      </p:sp>
    </p:spTree>
    <p:extLst>
      <p:ext uri="{BB962C8B-B14F-4D97-AF65-F5344CB8AC3E}">
        <p14:creationId xmlns:p14="http://schemas.microsoft.com/office/powerpoint/2010/main" val="511344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F0A5321-BF8E-42AF-BC33-41C22C88CBC5}" type="datetimeFigureOut">
              <a:rPr lang="en-GB" smtClean="0"/>
              <a:t>18/09/2017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77CF4B-5EAA-467E-91BC-2722668D478B}" type="slidenum">
              <a:rPr lang="en-GB" smtClean="0"/>
              <a:t>‹#›</a:t>
            </a:fld>
            <a:endParaRPr lang="en-GB"/>
          </a:p>
        </p:txBody>
      </p:sp>
    </p:spTree>
    <p:extLst>
      <p:ext uri="{BB962C8B-B14F-4D97-AF65-F5344CB8AC3E}">
        <p14:creationId xmlns:p14="http://schemas.microsoft.com/office/powerpoint/2010/main" val="2457042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F0A5321-BF8E-42AF-BC33-41C22C88CBC5}" type="datetimeFigureOut">
              <a:rPr lang="en-GB" smtClean="0"/>
              <a:t>18/09/2017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77CF4B-5EAA-467E-91BC-2722668D478B}" type="slidenum">
              <a:rPr lang="en-GB" smtClean="0"/>
              <a:t>‹#›</a:t>
            </a:fld>
            <a:endParaRPr lang="en-GB"/>
          </a:p>
        </p:txBody>
      </p:sp>
    </p:spTree>
    <p:extLst>
      <p:ext uri="{BB962C8B-B14F-4D97-AF65-F5344CB8AC3E}">
        <p14:creationId xmlns:p14="http://schemas.microsoft.com/office/powerpoint/2010/main" val="254668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F0A5321-BF8E-42AF-BC33-41C22C88CBC5}" type="datetimeFigureOut">
              <a:rPr lang="en-GB" smtClean="0"/>
              <a:t>18/09/2017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77CF4B-5EAA-467E-91BC-2722668D478B}" type="slidenum">
              <a:rPr lang="en-GB" smtClean="0"/>
              <a:t>‹#›</a:t>
            </a:fld>
            <a:endParaRPr lang="en-GB"/>
          </a:p>
        </p:txBody>
      </p:sp>
    </p:spTree>
    <p:extLst>
      <p:ext uri="{BB962C8B-B14F-4D97-AF65-F5344CB8AC3E}">
        <p14:creationId xmlns:p14="http://schemas.microsoft.com/office/powerpoint/2010/main" val="1965449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F0A5321-BF8E-42AF-BC33-41C22C88CBC5}" type="datetimeFigureOut">
              <a:rPr lang="en-GB" smtClean="0"/>
              <a:t>18/09/2017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77CF4B-5EAA-467E-91BC-2722668D478B}" type="slidenum">
              <a:rPr lang="en-GB" smtClean="0"/>
              <a:t>‹#›</a:t>
            </a:fld>
            <a:endParaRPr lang="en-GB"/>
          </a:p>
        </p:txBody>
      </p:sp>
    </p:spTree>
    <p:extLst>
      <p:ext uri="{BB962C8B-B14F-4D97-AF65-F5344CB8AC3E}">
        <p14:creationId xmlns:p14="http://schemas.microsoft.com/office/powerpoint/2010/main" val="1386751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0A5321-BF8E-42AF-BC33-41C22C88CBC5}" type="datetimeFigureOut">
              <a:rPr lang="en-GB" smtClean="0"/>
              <a:t>18/09/2017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77CF4B-5EAA-467E-91BC-2722668D478B}" type="slidenum">
              <a:rPr lang="en-GB" smtClean="0"/>
              <a:t>‹#›</a:t>
            </a:fld>
            <a:endParaRPr lang="en-GB"/>
          </a:p>
        </p:txBody>
      </p:sp>
    </p:spTree>
    <p:extLst>
      <p:ext uri="{BB962C8B-B14F-4D97-AF65-F5344CB8AC3E}">
        <p14:creationId xmlns:p14="http://schemas.microsoft.com/office/powerpoint/2010/main" val="792010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F0A5321-BF8E-42AF-BC33-41C22C88CBC5}" type="datetimeFigureOut">
              <a:rPr lang="en-GB" smtClean="0"/>
              <a:t>18/09/2017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177CF4B-5EAA-467E-91BC-2722668D478B}" type="slidenum">
              <a:rPr lang="en-GB" smtClean="0"/>
              <a:t>‹#›</a:t>
            </a:fld>
            <a:endParaRPr lang="en-GB"/>
          </a:p>
        </p:txBody>
      </p:sp>
    </p:spTree>
    <p:extLst>
      <p:ext uri="{BB962C8B-B14F-4D97-AF65-F5344CB8AC3E}">
        <p14:creationId xmlns:p14="http://schemas.microsoft.com/office/powerpoint/2010/main" val="255063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F0A5321-BF8E-42AF-BC33-41C22C88CBC5}" type="datetimeFigureOut">
              <a:rPr lang="en-GB" smtClean="0"/>
              <a:t>18/09/2017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177CF4B-5EAA-467E-91BC-2722668D478B}" type="slidenum">
              <a:rPr lang="en-GB" smtClean="0"/>
              <a:t>‹#›</a:t>
            </a:fld>
            <a:endParaRPr lang="en-GB"/>
          </a:p>
        </p:txBody>
      </p:sp>
    </p:spTree>
    <p:extLst>
      <p:ext uri="{BB962C8B-B14F-4D97-AF65-F5344CB8AC3E}">
        <p14:creationId xmlns:p14="http://schemas.microsoft.com/office/powerpoint/2010/main" val="2837235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F0A5321-BF8E-42AF-BC33-41C22C88CBC5}" type="datetimeFigureOut">
              <a:rPr lang="en-GB" smtClean="0"/>
              <a:t>18/09/2017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177CF4B-5EAA-467E-91BC-2722668D478B}" type="slidenum">
              <a:rPr lang="en-GB" smtClean="0"/>
              <a:t>‹#›</a:t>
            </a:fld>
            <a:endParaRPr lang="en-GB"/>
          </a:p>
        </p:txBody>
      </p:sp>
    </p:spTree>
    <p:extLst>
      <p:ext uri="{BB962C8B-B14F-4D97-AF65-F5344CB8AC3E}">
        <p14:creationId xmlns:p14="http://schemas.microsoft.com/office/powerpoint/2010/main" val="1647741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0A5321-BF8E-42AF-BC33-41C22C88CBC5}" type="datetimeFigureOut">
              <a:rPr lang="en-GB" smtClean="0"/>
              <a:t>18/09/2017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177CF4B-5EAA-467E-91BC-2722668D478B}" type="slidenum">
              <a:rPr lang="en-GB" smtClean="0"/>
              <a:t>‹#›</a:t>
            </a:fld>
            <a:endParaRPr lang="en-GB"/>
          </a:p>
        </p:txBody>
      </p:sp>
    </p:spTree>
    <p:extLst>
      <p:ext uri="{BB962C8B-B14F-4D97-AF65-F5344CB8AC3E}">
        <p14:creationId xmlns:p14="http://schemas.microsoft.com/office/powerpoint/2010/main" val="4039563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0A5321-BF8E-42AF-BC33-41C22C88CBC5}" type="datetimeFigureOut">
              <a:rPr lang="en-GB" smtClean="0"/>
              <a:t>18/09/2017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177CF4B-5EAA-467E-91BC-2722668D478B}" type="slidenum">
              <a:rPr lang="en-GB" smtClean="0"/>
              <a:t>‹#›</a:t>
            </a:fld>
            <a:endParaRPr lang="en-GB"/>
          </a:p>
        </p:txBody>
      </p:sp>
    </p:spTree>
    <p:extLst>
      <p:ext uri="{BB962C8B-B14F-4D97-AF65-F5344CB8AC3E}">
        <p14:creationId xmlns:p14="http://schemas.microsoft.com/office/powerpoint/2010/main" val="3752175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0A5321-BF8E-42AF-BC33-41C22C88CBC5}" type="datetimeFigureOut">
              <a:rPr lang="en-GB" smtClean="0"/>
              <a:t>18/09/2017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177CF4B-5EAA-467E-91BC-2722668D478B}" type="slidenum">
              <a:rPr lang="en-GB" smtClean="0"/>
              <a:t>‹#›</a:t>
            </a:fld>
            <a:endParaRPr lang="en-GB"/>
          </a:p>
        </p:txBody>
      </p:sp>
    </p:spTree>
    <p:extLst>
      <p:ext uri="{BB962C8B-B14F-4D97-AF65-F5344CB8AC3E}">
        <p14:creationId xmlns:p14="http://schemas.microsoft.com/office/powerpoint/2010/main" val="181975351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0A5321-BF8E-42AF-BC33-41C22C88CBC5}" type="datetimeFigureOut">
              <a:rPr lang="en-GB" smtClean="0"/>
              <a:t>18/09/2017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77CF4B-5EAA-467E-91BC-2722668D478B}" type="slidenum">
              <a:rPr lang="en-GB" smtClean="0"/>
              <a:t>‹#›</a:t>
            </a:fld>
            <a:endParaRPr lang="en-GB"/>
          </a:p>
        </p:txBody>
      </p:sp>
    </p:spTree>
    <p:extLst>
      <p:ext uri="{BB962C8B-B14F-4D97-AF65-F5344CB8AC3E}">
        <p14:creationId xmlns:p14="http://schemas.microsoft.com/office/powerpoint/2010/main" val="33696843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4" Type="http://schemas.openxmlformats.org/officeDocument/2006/relationships/image" Target="../media/image2.jpe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jpe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308235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Trajan Pro" pitchFamily="18" charset="0"/>
              </a:rPr>
              <a:t>Writing like Romans</a:t>
            </a:r>
            <a:endParaRPr lang="en-GB" dirty="0">
              <a:latin typeface="Trajan Pro" pitchFamily="18" charset="0"/>
            </a:endParaRPr>
          </a:p>
        </p:txBody>
      </p:sp>
      <p:sp>
        <p:nvSpPr>
          <p:cNvPr id="5" name="TextBox 4"/>
          <p:cNvSpPr txBox="1"/>
          <p:nvPr/>
        </p:nvSpPr>
        <p:spPr>
          <a:xfrm>
            <a:off x="1043608" y="5661248"/>
            <a:ext cx="3769173" cy="1107996"/>
          </a:xfrm>
          <a:prstGeom prst="rect">
            <a:avLst/>
          </a:prstGeom>
          <a:noFill/>
        </p:spPr>
        <p:txBody>
          <a:bodyPr wrap="none" rtlCol="0">
            <a:spAutoFit/>
          </a:bodyPr>
          <a:lstStyle/>
          <a:p>
            <a:r>
              <a:rPr lang="en-GB" dirty="0">
                <a:latin typeface="Trajan Pro" pitchFamily="18" charset="0"/>
              </a:rPr>
              <a:t>The Ashmolean </a:t>
            </a:r>
            <a:endParaRPr lang="en-GB" dirty="0" smtClean="0">
              <a:latin typeface="Trajan Pro" pitchFamily="18" charset="0"/>
            </a:endParaRPr>
          </a:p>
          <a:p>
            <a:r>
              <a:rPr lang="en-GB" dirty="0" smtClean="0">
                <a:latin typeface="Trajan Pro" pitchFamily="18" charset="0"/>
              </a:rPr>
              <a:t>Latin </a:t>
            </a:r>
            <a:r>
              <a:rPr lang="en-GB" dirty="0">
                <a:latin typeface="Trajan Pro" pitchFamily="18" charset="0"/>
              </a:rPr>
              <a:t>Inscriptions Project </a:t>
            </a:r>
          </a:p>
          <a:p>
            <a:r>
              <a:rPr lang="en-GB" sz="1200" dirty="0" smtClean="0">
                <a:latin typeface="Trajan Pro" pitchFamily="18" charset="0"/>
              </a:rPr>
              <a:t>latininscriptions.ashmus.ox.ac.uk </a:t>
            </a:r>
            <a:endParaRPr lang="en-GB" sz="1200" dirty="0">
              <a:latin typeface="Trajan Pro" pitchFamily="18" charset="0"/>
            </a:endParaRPr>
          </a:p>
          <a:p>
            <a:endParaRPr lang="en-GB" dirty="0">
              <a:latin typeface="Trajan Pro" pitchFamily="18" charset="0"/>
            </a:endParaRPr>
          </a:p>
        </p:txBody>
      </p:sp>
      <p:pic>
        <p:nvPicPr>
          <p:cNvPr id="6" name="Picture 5" descr="http://www.alc.manchester.ac.uk/subjects/middleeasternstudies/research/projects/ancientjewishliterature/ahrc-logo-forweb.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5661248"/>
            <a:ext cx="622300" cy="579120"/>
          </a:xfrm>
          <a:prstGeom prst="rect">
            <a:avLst/>
          </a:prstGeom>
          <a:noFill/>
          <a:ln>
            <a:noFill/>
          </a:ln>
        </p:spPr>
      </p:pic>
      <p:pic>
        <p:nvPicPr>
          <p:cNvPr id="7" name="Picture 6" descr="http://oxfordliteraryfestival.org/images/logo/1363/ashmolean_logo__listing.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4208" y="5661248"/>
            <a:ext cx="1911350" cy="539750"/>
          </a:xfrm>
          <a:prstGeom prst="rect">
            <a:avLst/>
          </a:prstGeom>
          <a:noFill/>
          <a:ln>
            <a:noFill/>
          </a:ln>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6231" y="2564904"/>
            <a:ext cx="4011538" cy="2818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1325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8640" y="0"/>
            <a:ext cx="12172716"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82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129" y="-2006757"/>
            <a:ext cx="9252520" cy="9842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2931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2496" y="-747464"/>
            <a:ext cx="5654740" cy="7788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8595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839" y="-670768"/>
            <a:ext cx="4025350" cy="4282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91" y="3584937"/>
            <a:ext cx="3885511" cy="4724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1920" y="-99393"/>
            <a:ext cx="5347601" cy="8066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415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205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481348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7944" y="3772"/>
            <a:ext cx="2630221" cy="1799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67944" y="1381581"/>
            <a:ext cx="5092569" cy="3633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59722" y="-132604"/>
            <a:ext cx="2484278" cy="1656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76745" y="4437112"/>
            <a:ext cx="2483768" cy="25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66246" y="4428937"/>
            <a:ext cx="2417034" cy="2614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2248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stretch>
            <a:fillRect/>
          </a:stretch>
        </p:blipFill>
        <p:spPr>
          <a:xfrm>
            <a:off x="-396552" y="-126776"/>
            <a:ext cx="9649071" cy="6984776"/>
          </a:xfrm>
          <a:prstGeom prst="rect">
            <a:avLst/>
          </a:prstGeom>
        </p:spPr>
      </p:pic>
    </p:spTree>
    <p:extLst>
      <p:ext uri="{BB962C8B-B14F-4D97-AF65-F5344CB8AC3E}">
        <p14:creationId xmlns:p14="http://schemas.microsoft.com/office/powerpoint/2010/main" val="3438548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59632" y="260648"/>
            <a:ext cx="6552728" cy="4888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93505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410</TotalTime>
  <Words>600</Words>
  <Application>Microsoft Macintosh PowerPoint</Application>
  <PresentationFormat>On-screen Show (4:3)</PresentationFormat>
  <Paragraphs>36</Paragraphs>
  <Slides>8</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Trajan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Abi Baker</dc:creator>
  <cp:lastModifiedBy>Microsoft Office User</cp:lastModifiedBy>
  <cp:revision>24</cp:revision>
  <dcterms:created xsi:type="dcterms:W3CDTF">2016-06-13T14:04:35Z</dcterms:created>
  <dcterms:modified xsi:type="dcterms:W3CDTF">2017-09-18T09:33:50Z</dcterms:modified>
</cp:coreProperties>
</file>