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74585" autoAdjust="0"/>
  </p:normalViewPr>
  <p:slideViewPr>
    <p:cSldViewPr>
      <p:cViewPr>
        <p:scale>
          <a:sx n="128" d="100"/>
          <a:sy n="128" d="100"/>
        </p:scale>
        <p:origin x="1160" y="-14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ACC1142B-5432-4B50-B240-C9B2187CDCC1}" type="datetimeFigureOut">
              <a:rPr lang="en-GB" smtClean="0"/>
              <a:t>14/12/2017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D0FC7635-C7B0-4D6B-9CF0-A94E3B77CB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5351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90478">
              <a:defRPr/>
            </a:pPr>
            <a:r>
              <a:rPr lang="en-GB" sz="1000" dirty="0"/>
              <a:t>This tombstone is in the shape of a miniature altar and was dedicated to a teenage boy by his mother </a:t>
            </a:r>
            <a:r>
              <a:rPr lang="en-GB" sz="1000" dirty="0" err="1"/>
              <a:t>Rodope</a:t>
            </a:r>
            <a:r>
              <a:rPr lang="en-GB" sz="1000" dirty="0"/>
              <a:t> (pronounced ‘Rod-OH-pea’). On each side it has relief decoration referring to the myth of Hercules. </a:t>
            </a:r>
          </a:p>
          <a:p>
            <a:pPr defTabSz="990478">
              <a:defRPr/>
            </a:pPr>
            <a:endParaRPr lang="en-GB" sz="1000" dirty="0"/>
          </a:p>
          <a:p>
            <a:pPr defTabSz="990478">
              <a:defRPr/>
            </a:pPr>
            <a:r>
              <a:rPr lang="en-GB" sz="1000" dirty="0"/>
              <a:t>The </a:t>
            </a:r>
            <a:r>
              <a:rPr lang="en-GB" sz="1000" b="1" dirty="0"/>
              <a:t>front </a:t>
            </a:r>
            <a:r>
              <a:rPr lang="en-GB" sz="1000" dirty="0"/>
              <a:t>shows a chubby baby wrestling with the many-headed Hydra. The sculptor has mixed up the story of Hercules strangling snakes when he was a baby, with Hercules killing the snake-like Hydra as an adult.</a:t>
            </a:r>
          </a:p>
          <a:p>
            <a:pPr defTabSz="990478">
              <a:defRPr/>
            </a:pPr>
            <a:endParaRPr lang="en-GB" sz="1000" dirty="0"/>
          </a:p>
          <a:p>
            <a:pPr defTabSz="990478">
              <a:defRPr/>
            </a:pPr>
            <a:r>
              <a:rPr lang="en-GB" sz="1000" dirty="0"/>
              <a:t>The </a:t>
            </a:r>
            <a:r>
              <a:rPr lang="en-GB" sz="1000" b="1" dirty="0"/>
              <a:t>back </a:t>
            </a:r>
            <a:r>
              <a:rPr lang="en-GB" sz="1000" dirty="0"/>
              <a:t>shows Hercules’ possessions: a quiver full of arrows, the </a:t>
            </a:r>
            <a:r>
              <a:rPr lang="en-GB" sz="1000" dirty="0" err="1"/>
              <a:t>Nemean</a:t>
            </a:r>
            <a:r>
              <a:rPr lang="en-GB" sz="1000" dirty="0"/>
              <a:t> lion’s skin, a bow and a club. </a:t>
            </a:r>
          </a:p>
          <a:p>
            <a:pPr defTabSz="990478">
              <a:defRPr/>
            </a:pPr>
            <a:endParaRPr lang="en-GB" sz="1000" dirty="0"/>
          </a:p>
          <a:p>
            <a:pPr defTabSz="990478">
              <a:defRPr/>
            </a:pPr>
            <a:r>
              <a:rPr lang="en-GB" sz="1000" dirty="0"/>
              <a:t>The </a:t>
            </a:r>
            <a:r>
              <a:rPr lang="en-GB" sz="1000" b="1" dirty="0"/>
              <a:t>left side </a:t>
            </a:r>
            <a:r>
              <a:rPr lang="en-GB" sz="1000" dirty="0"/>
              <a:t>shows a bearded Hercules about to hit a centaur with his club. This is not one of the traditional 12 labours, but shows the story of his fight with Nessus.</a:t>
            </a:r>
          </a:p>
          <a:p>
            <a:pPr defTabSz="990478">
              <a:defRPr/>
            </a:pPr>
            <a:endParaRPr lang="en-GB" sz="1000" dirty="0"/>
          </a:p>
          <a:p>
            <a:pPr defTabSz="990478">
              <a:defRPr/>
            </a:pPr>
            <a:r>
              <a:rPr lang="en-GB" sz="1000" dirty="0"/>
              <a:t>The </a:t>
            </a:r>
            <a:r>
              <a:rPr lang="en-GB" sz="1000" b="1" dirty="0"/>
              <a:t>right side </a:t>
            </a:r>
            <a:r>
              <a:rPr lang="en-GB" sz="1000" dirty="0"/>
              <a:t>shows Hercules about to hit one of the </a:t>
            </a:r>
            <a:r>
              <a:rPr lang="en-GB" sz="1000" dirty="0" err="1"/>
              <a:t>Stymphalian</a:t>
            </a:r>
            <a:r>
              <a:rPr lang="en-GB" sz="1000" dirty="0"/>
              <a:t> birds with his club. It is more </a:t>
            </a:r>
            <a:r>
              <a:rPr lang="en-GB" sz="1000" dirty="0" smtClean="0"/>
              <a:t>common for </a:t>
            </a:r>
            <a:r>
              <a:rPr lang="en-GB" sz="1000" dirty="0"/>
              <a:t>Hercules to be shown shooting the birds with his bow, but this image may have been chosen to balance </a:t>
            </a:r>
            <a:r>
              <a:rPr lang="en-GB" sz="1000" dirty="0" smtClean="0"/>
              <a:t>the </a:t>
            </a:r>
            <a:r>
              <a:rPr lang="en-GB" sz="1000" dirty="0"/>
              <a:t>left side.</a:t>
            </a:r>
          </a:p>
          <a:p>
            <a:pPr defTabSz="990478">
              <a:defRPr/>
            </a:pPr>
            <a:endParaRPr lang="en-GB" sz="1000" dirty="0"/>
          </a:p>
          <a:p>
            <a:pPr defTabSz="990478">
              <a:defRPr/>
            </a:pPr>
            <a:r>
              <a:rPr lang="en-GB" sz="1000" b="1" dirty="0"/>
              <a:t>The inscription reads:</a:t>
            </a:r>
          </a:p>
          <a:p>
            <a:r>
              <a:rPr lang="en-GB" sz="1000" dirty="0"/>
              <a:t>‘To the spirits of the dead. </a:t>
            </a:r>
            <a:r>
              <a:rPr lang="en-GB" sz="1000" dirty="0" err="1"/>
              <a:t>Rodope</a:t>
            </a:r>
            <a:r>
              <a:rPr lang="en-GB" sz="1000" dirty="0"/>
              <a:t>, unhappiest mother did this for Lucius Marcius </a:t>
            </a:r>
            <a:r>
              <a:rPr lang="en-GB" sz="1000" dirty="0" err="1"/>
              <a:t>Pacatus</a:t>
            </a:r>
            <a:r>
              <a:rPr lang="en-GB" sz="1000" dirty="0"/>
              <a:t>, sweetest son, who lived 15 years, 9 months, 9 days.’</a:t>
            </a:r>
          </a:p>
          <a:p>
            <a:pPr defTabSz="990478">
              <a:defRPr/>
            </a:pPr>
            <a:endParaRPr lang="en-GB" sz="1000" dirty="0"/>
          </a:p>
          <a:p>
            <a:pPr defTabSz="990478">
              <a:defRPr/>
            </a:pPr>
            <a:r>
              <a:rPr lang="en-GB" sz="1000" dirty="0"/>
              <a:t>In the bottom two lines, the stonecutter has made a mistake. Instead of writing VIX. ANNOS (for ‘</a:t>
            </a:r>
            <a:r>
              <a:rPr lang="en-GB" sz="1000" dirty="0" err="1"/>
              <a:t>vixit</a:t>
            </a:r>
            <a:r>
              <a:rPr lang="en-GB" sz="1000" dirty="0"/>
              <a:t> </a:t>
            </a:r>
            <a:r>
              <a:rPr lang="en-GB" sz="1000" dirty="0" err="1"/>
              <a:t>annos</a:t>
            </a:r>
            <a:r>
              <a:rPr lang="en-GB" sz="1000" dirty="0"/>
              <a:t>’ - </a:t>
            </a:r>
            <a:r>
              <a:rPr lang="en-GB" sz="1000" i="1" dirty="0"/>
              <a:t> he lived for … years’</a:t>
            </a:r>
            <a:r>
              <a:rPr lang="en-GB" sz="1000" dirty="0"/>
              <a:t>), he’s written VIT. ANNOS. Even the Romans made spelling mistakes! You can learn more about how the Romans recorded people’s ages on </a:t>
            </a:r>
            <a:r>
              <a:rPr lang="en-GB" sz="1000" dirty="0" smtClean="0"/>
              <a:t>tombstones </a:t>
            </a:r>
            <a:r>
              <a:rPr lang="en-GB" sz="1000" dirty="0"/>
              <a:t>in the worksheet </a:t>
            </a:r>
            <a:r>
              <a:rPr lang="en-GB" sz="1000" i="1" dirty="0"/>
              <a:t>Roman Numerals on Roman Tombstones.</a:t>
            </a:r>
            <a:endParaRPr lang="en-GB" sz="1000" dirty="0"/>
          </a:p>
          <a:p>
            <a:pPr defTabSz="990478">
              <a:defRPr/>
            </a:pPr>
            <a:endParaRPr lang="en-GB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FC7635-C7B0-4D6B-9CF0-A94E3B77CB3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66544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90478">
              <a:defRPr/>
            </a:pPr>
            <a:r>
              <a:rPr lang="en-GB" sz="1300" b="1" dirty="0"/>
              <a:t>Compare:</a:t>
            </a:r>
          </a:p>
          <a:p>
            <a:pPr defTabSz="990478">
              <a:defRPr/>
            </a:pPr>
            <a:r>
              <a:rPr lang="en-GB" sz="1300" dirty="0"/>
              <a:t>The reliefs (</a:t>
            </a:r>
            <a:r>
              <a:rPr lang="en-GB" sz="1300" i="1" dirty="0" err="1"/>
              <a:t>metopes</a:t>
            </a:r>
            <a:r>
              <a:rPr lang="en-GB" sz="1300" dirty="0"/>
              <a:t>) from the Temple of Zeus at Olympia in Greece. These were very famous (and much older than this little altar - they dated from c. 460 BC</a:t>
            </a:r>
            <a:r>
              <a:rPr lang="en-GB" sz="1300" dirty="0" smtClean="0"/>
              <a:t>). </a:t>
            </a:r>
            <a:r>
              <a:rPr lang="en-GB" sz="1300" dirty="0"/>
              <a:t>There are some useful colour reconstructions of the twelve reliefs here: </a:t>
            </a:r>
            <a:r>
              <a:rPr lang="en-GB" sz="1300" dirty="0" smtClean="0"/>
              <a:t>http://</a:t>
            </a:r>
            <a:r>
              <a:rPr lang="en-GB" sz="1300" dirty="0" err="1" smtClean="0"/>
              <a:t>www.hellenicaworld.com</a:t>
            </a:r>
            <a:r>
              <a:rPr lang="en-GB" sz="1300" dirty="0" smtClean="0"/>
              <a:t>/Greece/Art/Ancient/</a:t>
            </a:r>
            <a:r>
              <a:rPr lang="en-GB" sz="1300" dirty="0" err="1" smtClean="0"/>
              <a:t>en</a:t>
            </a:r>
            <a:r>
              <a:rPr lang="en-GB" sz="1300" dirty="0" smtClean="0"/>
              <a:t>/</a:t>
            </a:r>
            <a:r>
              <a:rPr lang="en-GB" sz="1300" dirty="0" err="1" smtClean="0"/>
              <a:t>HerculesOlympia.html</a:t>
            </a:r>
            <a:endParaRPr lang="en-GB" sz="1300" smtClean="0"/>
          </a:p>
          <a:p>
            <a:pPr defTabSz="990478">
              <a:defRPr/>
            </a:pPr>
            <a:endParaRPr lang="en-GB" sz="1300" dirty="0"/>
          </a:p>
          <a:p>
            <a:pPr defTabSz="990478">
              <a:defRPr/>
            </a:pPr>
            <a:r>
              <a:rPr lang="en-GB" sz="1300" dirty="0"/>
              <a:t>The tombstone of the one year-old </a:t>
            </a:r>
            <a:r>
              <a:rPr lang="en-GB" sz="1300" dirty="0" err="1"/>
              <a:t>Macrinius</a:t>
            </a:r>
            <a:r>
              <a:rPr lang="en-GB" sz="1300" dirty="0"/>
              <a:t> </a:t>
            </a:r>
            <a:r>
              <a:rPr lang="en-GB" sz="1300" dirty="0" smtClean="0"/>
              <a:t>(</a:t>
            </a:r>
            <a:r>
              <a:rPr lang="en-GB" sz="1300" i="1" dirty="0" err="1" smtClean="0"/>
              <a:t>AshLI</a:t>
            </a:r>
            <a:r>
              <a:rPr lang="en-GB" sz="1300" i="1" dirty="0" smtClean="0"/>
              <a:t> Slides </a:t>
            </a:r>
            <a:r>
              <a:rPr lang="en-GB" sz="1300" i="1" dirty="0"/>
              <a:t>1 – Child Horseman</a:t>
            </a:r>
            <a:r>
              <a:rPr lang="en-GB" sz="1300" dirty="0"/>
              <a:t>), for another image of a young person being commemorated with heroic activities they were too young to take part in.</a:t>
            </a:r>
          </a:p>
          <a:p>
            <a:pPr defTabSz="990478">
              <a:defRPr/>
            </a:pPr>
            <a:endParaRPr lang="en-GB" sz="1300" dirty="0"/>
          </a:p>
          <a:p>
            <a:pPr defTabSz="990478">
              <a:defRPr/>
            </a:pPr>
            <a:r>
              <a:rPr lang="en-GB" sz="1300" dirty="0"/>
              <a:t>The statue of Hercules and the centaur Nessus, made in 1599, by the Renaissance sculptor </a:t>
            </a:r>
            <a:r>
              <a:rPr lang="en-GB" b="0" dirty="0" err="1" smtClean="0"/>
              <a:t>Giambologna</a:t>
            </a:r>
            <a:r>
              <a:rPr lang="en-GB" b="0" dirty="0" smtClean="0"/>
              <a:t>.</a:t>
            </a:r>
          </a:p>
          <a:p>
            <a:pPr defTabSz="990478">
              <a:defRPr/>
            </a:pPr>
            <a:endParaRPr lang="en-GB" sz="1300" i="1" dirty="0"/>
          </a:p>
          <a:p>
            <a:pPr defTabSz="990478">
              <a:defRPr/>
            </a:pPr>
            <a:endParaRPr lang="en-GB" sz="1300" dirty="0"/>
          </a:p>
          <a:p>
            <a:pPr defTabSz="990478">
              <a:defRPr/>
            </a:pPr>
            <a:r>
              <a:rPr lang="en-GB" sz="1300" b="1" dirty="0"/>
              <a:t>Details:</a:t>
            </a:r>
          </a:p>
          <a:p>
            <a:pPr defTabSz="990478">
              <a:defRPr/>
            </a:pPr>
            <a:r>
              <a:rPr lang="en-GB" sz="1300" dirty="0"/>
              <a:t>Ashmolean Museum ANChandler.3.9. Marble. H. 42cm, W. 27cm, D. 21cm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FC7635-C7B0-4D6B-9CF0-A94E3B77CB3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6654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3C55-19A3-4BE5-B174-C6FD82F1186A}" type="datetimeFigureOut">
              <a:rPr lang="en-GB" smtClean="0"/>
              <a:t>14/12/2017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125C0-9A6A-49DF-AD2E-B0189F26A5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1644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3C55-19A3-4BE5-B174-C6FD82F1186A}" type="datetimeFigureOut">
              <a:rPr lang="en-GB" smtClean="0"/>
              <a:t>14/12/2017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125C0-9A6A-49DF-AD2E-B0189F26A5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5606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3C55-19A3-4BE5-B174-C6FD82F1186A}" type="datetimeFigureOut">
              <a:rPr lang="en-GB" smtClean="0"/>
              <a:t>14/12/2017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125C0-9A6A-49DF-AD2E-B0189F26A5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5865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3C55-19A3-4BE5-B174-C6FD82F1186A}" type="datetimeFigureOut">
              <a:rPr lang="en-GB" smtClean="0"/>
              <a:t>14/12/2017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125C0-9A6A-49DF-AD2E-B0189F26A5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5332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3C55-19A3-4BE5-B174-C6FD82F1186A}" type="datetimeFigureOut">
              <a:rPr lang="en-GB" smtClean="0"/>
              <a:t>14/12/2017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125C0-9A6A-49DF-AD2E-B0189F26A5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1201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3C55-19A3-4BE5-B174-C6FD82F1186A}" type="datetimeFigureOut">
              <a:rPr lang="en-GB" smtClean="0"/>
              <a:t>14/12/2017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125C0-9A6A-49DF-AD2E-B0189F26A5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2227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3C55-19A3-4BE5-B174-C6FD82F1186A}" type="datetimeFigureOut">
              <a:rPr lang="en-GB" smtClean="0"/>
              <a:t>14/12/2017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125C0-9A6A-49DF-AD2E-B0189F26A5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3721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3C55-19A3-4BE5-B174-C6FD82F1186A}" type="datetimeFigureOut">
              <a:rPr lang="en-GB" smtClean="0"/>
              <a:t>14/12/2017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125C0-9A6A-49DF-AD2E-B0189F26A5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5090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3C55-19A3-4BE5-B174-C6FD82F1186A}" type="datetimeFigureOut">
              <a:rPr lang="en-GB" smtClean="0"/>
              <a:t>14/12/2017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125C0-9A6A-49DF-AD2E-B0189F26A5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4766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3C55-19A3-4BE5-B174-C6FD82F1186A}" type="datetimeFigureOut">
              <a:rPr lang="en-GB" smtClean="0"/>
              <a:t>14/12/2017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125C0-9A6A-49DF-AD2E-B0189F26A5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48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3C55-19A3-4BE5-B174-C6FD82F1186A}" type="datetimeFigureOut">
              <a:rPr lang="en-GB" smtClean="0"/>
              <a:t>14/12/2017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125C0-9A6A-49DF-AD2E-B0189F26A5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2848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A3C55-19A3-4BE5-B174-C6FD82F1186A}" type="datetimeFigureOut">
              <a:rPr lang="en-GB" smtClean="0"/>
              <a:t>14/12/2017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125C0-9A6A-49DF-AD2E-B0189F26A5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2667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5" Type="http://schemas.openxmlformats.org/officeDocument/2006/relationships/image" Target="../media/image3.jpeg"/><Relationship Id="rId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5" Type="http://schemas.openxmlformats.org/officeDocument/2006/relationships/image" Target="../media/image5.jpeg"/><Relationship Id="rId6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6433591"/>
            <a:ext cx="452630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dirty="0">
                <a:latin typeface="Trajan Pro" pitchFamily="18" charset="0"/>
              </a:rPr>
              <a:t>The Ashmolean Latin Inscriptions Project</a:t>
            </a:r>
          </a:p>
        </p:txBody>
      </p:sp>
      <p:pic>
        <p:nvPicPr>
          <p:cNvPr id="5" name="Picture 4" descr="http://oxfordliteraryfestival.org/images/logo/1363/ashmolean_logo__listing.jpg"/>
          <p:cNvPicPr/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17360" y="6196508"/>
            <a:ext cx="1957705" cy="55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http://research.blogs.lincoln.ac.uk/files/2011/01/ahrc-logo-2.jpg"/>
          <p:cNvPicPr/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72200" y="6178728"/>
            <a:ext cx="533400" cy="56896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4882" y="476672"/>
            <a:ext cx="3875564" cy="533824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53386" y="476672"/>
            <a:ext cx="4171027" cy="533824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099974" y="5795972"/>
            <a:ext cx="6942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Front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91752" y="5763706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Back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963407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6433591"/>
            <a:ext cx="452630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dirty="0">
                <a:latin typeface="Trajan Pro" pitchFamily="18" charset="0"/>
              </a:rPr>
              <a:t>The Ashmolean Latin Inscriptions Project</a:t>
            </a:r>
          </a:p>
        </p:txBody>
      </p:sp>
      <p:pic>
        <p:nvPicPr>
          <p:cNvPr id="5" name="Picture 4" descr="http://oxfordliteraryfestival.org/images/logo/1363/ashmolean_logo__listing.jpg"/>
          <p:cNvPicPr/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17360" y="6196508"/>
            <a:ext cx="1957705" cy="55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http://research.blogs.lincoln.ac.uk/files/2011/01/ahrc-logo-2.jpg"/>
          <p:cNvPicPr/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72200" y="6178728"/>
            <a:ext cx="533400" cy="56896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0943" y="188640"/>
            <a:ext cx="4143441" cy="551723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68417" y="188640"/>
            <a:ext cx="4143441" cy="551723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099974" y="5795972"/>
            <a:ext cx="5500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L</a:t>
            </a:r>
            <a:r>
              <a:rPr lang="en-GB" b="1" dirty="0" smtClean="0"/>
              <a:t>eft</a:t>
            </a:r>
            <a:endParaRPr lang="en-GB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467273" y="5705872"/>
            <a:ext cx="681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Right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40662253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432</Words>
  <Application>Microsoft Macintosh PowerPoint</Application>
  <PresentationFormat>On-screen Show (4:3)</PresentationFormat>
  <Paragraphs>32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Trajan Pro</vt:lpstr>
      <vt:lpstr>Arial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 Masseglia</dc:creator>
  <cp:lastModifiedBy>Microsoft Office User</cp:lastModifiedBy>
  <cp:revision>17</cp:revision>
  <dcterms:created xsi:type="dcterms:W3CDTF">2014-08-20T10:41:26Z</dcterms:created>
  <dcterms:modified xsi:type="dcterms:W3CDTF">2017-12-14T15:11:34Z</dcterms:modified>
</cp:coreProperties>
</file>