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3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B7BEC-426A-4C16-8E1E-51162196C46C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2F027-76B5-4E72-B02C-F1D7F6149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7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 © </a:t>
            </a:r>
            <a:r>
              <a:rPr lang="en-GB" dirty="0" err="1" smtClean="0"/>
              <a:t>Jastrow</a:t>
            </a:r>
            <a:r>
              <a:rPr lang="en-GB" dirty="0" smtClean="0"/>
              <a:t> 2007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2F027-76B5-4E72-B02C-F1D7F61497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3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 © </a:t>
            </a:r>
            <a:r>
              <a:rPr lang="en-GB" dirty="0" err="1" smtClean="0"/>
              <a:t>Mattias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Kabel</a:t>
            </a:r>
            <a:r>
              <a:rPr lang="en-GB" baseline="0" dirty="0" smtClean="0"/>
              <a:t>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2F027-76B5-4E72-B02C-F1D7F61497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5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9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13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7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6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4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3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92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290E-4A84-45B3-A72D-0092C9ECE558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694B-4239-47F4-93C3-E90670B9A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1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3" y="1614492"/>
            <a:ext cx="7122103" cy="3614708"/>
          </a:xfrm>
          <a:prstGeom prst="rect">
            <a:avLst/>
          </a:prstGeom>
        </p:spPr>
      </p:pic>
      <p:sp>
        <p:nvSpPr>
          <p:cNvPr id="5" name="Line Callout 1 (No Border) 4"/>
          <p:cNvSpPr/>
          <p:nvPr/>
        </p:nvSpPr>
        <p:spPr>
          <a:xfrm>
            <a:off x="6948264" y="548680"/>
            <a:ext cx="1944216" cy="1440160"/>
          </a:xfrm>
          <a:prstGeom prst="callout1">
            <a:avLst>
              <a:gd name="adj1" fmla="val 82243"/>
              <a:gd name="adj2" fmla="val 9037"/>
              <a:gd name="adj3" fmla="val 125341"/>
              <a:gd name="adj4" fmla="val -259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His axe had a blunt side for stunning the animal and a sharp side for killing it.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Line Callout 1 (No Border) 5"/>
          <p:cNvSpPr/>
          <p:nvPr/>
        </p:nvSpPr>
        <p:spPr>
          <a:xfrm>
            <a:off x="2915816" y="980728"/>
            <a:ext cx="2160240" cy="1440160"/>
          </a:xfrm>
          <a:prstGeom prst="callout1">
            <a:avLst>
              <a:gd name="adj1" fmla="val 90804"/>
              <a:gd name="adj2" fmla="val 51697"/>
              <a:gd name="adj3" fmla="val 134616"/>
              <a:gd name="adj4" fmla="val 673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The animals were decorated with wreaths of leaves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and ribbons.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Line Callout 1 (No Border) 6"/>
          <p:cNvSpPr/>
          <p:nvPr/>
        </p:nvSpPr>
        <p:spPr>
          <a:xfrm>
            <a:off x="1043608" y="269032"/>
            <a:ext cx="2160240" cy="1440160"/>
          </a:xfrm>
          <a:prstGeom prst="callout1">
            <a:avLst>
              <a:gd name="adj1" fmla="val 90804"/>
              <a:gd name="adj2" fmla="val 49319"/>
              <a:gd name="adj3" fmla="val 136755"/>
              <a:gd name="adj4" fmla="val 659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Priests covered their heads with the fabric of their toga.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Line Callout 1 (No Border) 7"/>
          <p:cNvSpPr/>
          <p:nvPr/>
        </p:nvSpPr>
        <p:spPr>
          <a:xfrm>
            <a:off x="35496" y="5085184"/>
            <a:ext cx="2160240" cy="1440160"/>
          </a:xfrm>
          <a:prstGeom prst="callout1">
            <a:avLst>
              <a:gd name="adj1" fmla="val 20178"/>
              <a:gd name="adj2" fmla="val 48843"/>
              <a:gd name="adj3" fmla="val -9492"/>
              <a:gd name="adj4" fmla="val 583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Sacrifices were made outside temples in the open air.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Line Callout 1 (No Border) 8"/>
          <p:cNvSpPr/>
          <p:nvPr/>
        </p:nvSpPr>
        <p:spPr>
          <a:xfrm>
            <a:off x="2123728" y="5405596"/>
            <a:ext cx="2160240" cy="1440160"/>
          </a:xfrm>
          <a:prstGeom prst="callout1">
            <a:avLst>
              <a:gd name="adj1" fmla="val 20178"/>
              <a:gd name="adj2" fmla="val 48843"/>
              <a:gd name="adj3" fmla="val -132912"/>
              <a:gd name="adj4" fmla="val 426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Offerings of water and wine, called </a:t>
            </a:r>
            <a:r>
              <a:rPr lang="en-GB" sz="1600" i="1" dirty="0" smtClean="0">
                <a:solidFill>
                  <a:schemeClr val="tx1"/>
                </a:solidFill>
              </a:rPr>
              <a:t>libations</a:t>
            </a:r>
            <a:r>
              <a:rPr lang="en-GB" sz="1600" dirty="0" smtClean="0">
                <a:solidFill>
                  <a:schemeClr val="tx1"/>
                </a:solidFill>
              </a:rPr>
              <a:t>, were poured onto the altar from small dishes.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Line Callout 1 (No Border) 9"/>
          <p:cNvSpPr/>
          <p:nvPr/>
        </p:nvSpPr>
        <p:spPr>
          <a:xfrm>
            <a:off x="4355976" y="5229200"/>
            <a:ext cx="2592288" cy="1440160"/>
          </a:xfrm>
          <a:prstGeom prst="callout1">
            <a:avLst>
              <a:gd name="adj1" fmla="val 15897"/>
              <a:gd name="adj2" fmla="val 2466"/>
              <a:gd name="adj3" fmla="val -87967"/>
              <a:gd name="adj4" fmla="val -2061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 fire was lit on top of the altar, ready  to burn the meat from the sacrifice, and send it up to the gods as smoke.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4788024" y="116632"/>
            <a:ext cx="2160240" cy="1440160"/>
          </a:xfrm>
          <a:prstGeom prst="callout1">
            <a:avLst>
              <a:gd name="adj1" fmla="val 90804"/>
              <a:gd name="adj2" fmla="val 46259"/>
              <a:gd name="adj3" fmla="val 154591"/>
              <a:gd name="adj4" fmla="val 410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The man who was going to kill the animal wore a belted skirt.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r="-1"/>
          <a:stretch/>
        </p:blipFill>
        <p:spPr>
          <a:xfrm>
            <a:off x="7494813" y="2132856"/>
            <a:ext cx="1109635" cy="3096344"/>
          </a:xfrm>
          <a:prstGeom prst="rect">
            <a:avLst/>
          </a:prstGeom>
        </p:spPr>
      </p:pic>
      <p:sp>
        <p:nvSpPr>
          <p:cNvPr id="15" name="Line Callout 1 (No Border) 14"/>
          <p:cNvSpPr/>
          <p:nvPr/>
        </p:nvSpPr>
        <p:spPr>
          <a:xfrm>
            <a:off x="6948264" y="5301208"/>
            <a:ext cx="2232248" cy="1440160"/>
          </a:xfrm>
          <a:prstGeom prst="callout1">
            <a:avLst>
              <a:gd name="adj1" fmla="val 4483"/>
              <a:gd name="adj2" fmla="val 76093"/>
              <a:gd name="adj3" fmla="val -70845"/>
              <a:gd name="adj4" fmla="val 676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Pipers played music to cover any “unlucky noise” that could ruin a sacrifice.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2141628"/>
            <a:ext cx="489654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 animal sacrifice started with a procession.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The animal was brought towards the altar.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" name="Picture 15" descr="http://oxfordliteraryfestival.org/images/logo/1363/ashmolean_logo__listi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08" y="44624"/>
            <a:ext cx="2191896" cy="5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2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oxfordliteraryfestival.org/images/logo/1363/ashmolean_logo__list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08" y="44624"/>
            <a:ext cx="2191896" cy="5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upload.wikimedia.org/wikipedia/commons/0/0e/Roman_sacrifice_Louvre_Ma9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48400"/>
            <a:ext cx="6192688" cy="519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/>
          <p:cNvSpPr txBox="1">
            <a:spLocks noGrp="1"/>
          </p:cNvSpPr>
          <p:nvPr>
            <p:ph type="title"/>
          </p:nvPr>
        </p:nvSpPr>
        <p:spPr>
          <a:xfrm>
            <a:off x="2010385" y="584527"/>
            <a:ext cx="5123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Romans bringing an ox to sacrifice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14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upload.wikimedia.org/wikipedia/commons/7/78/Bas_relief_from_Arch_of_Marcus_Aurelius_showing_sacri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06225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xfordliteraryfestival.org/images/logo/1363/ashmolean_logo__listi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08" y="44624"/>
            <a:ext cx="2191896" cy="5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924324" y="646082"/>
            <a:ext cx="5295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The Emperor, Marcus Aurelius, making a sacrifice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86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Scene of sacrifice. Roman ash urn (cinerary urn) with a scene of sacrifice on the front. Proconnesian marble. Ca. A.D. 150. Inv. No. MFA 2002.25 Boston, Museum of Fine Ar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59005" cy="53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xfordliteraryfestival.org/images/logo/1363/ashmolean_logo__list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08" y="44624"/>
            <a:ext cx="2191896" cy="5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2323447" y="646082"/>
            <a:ext cx="4497129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A Roman family sacrificing food and drink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926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02" y="1628800"/>
            <a:ext cx="3872306" cy="4804425"/>
          </a:xfrm>
        </p:spPr>
      </p:pic>
      <p:pic>
        <p:nvPicPr>
          <p:cNvPr id="3" name="Picture 2" descr="http://oxfordliteraryfestival.org/images/logo/1363/ashmolean_logo__list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08" y="44624"/>
            <a:ext cx="2191896" cy="5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03648" y="683985"/>
            <a:ext cx="6597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Drum-shaped altar from Roman Delos </a:t>
            </a:r>
            <a:endParaRPr lang="en-GB" sz="3200" dirty="0"/>
          </a:p>
        </p:txBody>
      </p:sp>
      <p:sp>
        <p:nvSpPr>
          <p:cNvPr id="6" name="Line Callout 1 (No Border) 5"/>
          <p:cNvSpPr/>
          <p:nvPr/>
        </p:nvSpPr>
        <p:spPr>
          <a:xfrm>
            <a:off x="6804248" y="2564904"/>
            <a:ext cx="1944216" cy="1440160"/>
          </a:xfrm>
          <a:prstGeom prst="callout1">
            <a:avLst>
              <a:gd name="adj1" fmla="val 65121"/>
              <a:gd name="adj2" fmla="val 14322"/>
              <a:gd name="adj3" fmla="val 126054"/>
              <a:gd name="adj4" fmla="val -438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Ox heads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Line Callout 1 (No Border) 6"/>
          <p:cNvSpPr/>
          <p:nvPr/>
        </p:nvSpPr>
        <p:spPr>
          <a:xfrm>
            <a:off x="431540" y="1844824"/>
            <a:ext cx="1944216" cy="1440160"/>
          </a:xfrm>
          <a:prstGeom prst="callout1">
            <a:avLst>
              <a:gd name="adj1" fmla="val 66549"/>
              <a:gd name="adj2" fmla="val 77207"/>
              <a:gd name="adj3" fmla="val 128194"/>
              <a:gd name="adj4" fmla="val 1727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Ribbons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Line Callout 1 (No Border) 7"/>
          <p:cNvSpPr/>
          <p:nvPr/>
        </p:nvSpPr>
        <p:spPr>
          <a:xfrm>
            <a:off x="323528" y="4581128"/>
            <a:ext cx="1944216" cy="1440160"/>
          </a:xfrm>
          <a:prstGeom prst="callout1">
            <a:avLst>
              <a:gd name="adj1" fmla="val 40866"/>
              <a:gd name="adj2" fmla="val 86719"/>
              <a:gd name="adj3" fmla="val -23048"/>
              <a:gd name="adj4" fmla="val 2028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Garlands of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 fruit and leaves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r="24315"/>
          <a:stretch/>
        </p:blipFill>
        <p:spPr>
          <a:xfrm>
            <a:off x="2339752" y="868760"/>
            <a:ext cx="1923747" cy="5440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Red sandstone altar from Roman Chester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1231"/>
          <a:stretch/>
        </p:blipFill>
        <p:spPr>
          <a:xfrm>
            <a:off x="79363" y="1571665"/>
            <a:ext cx="2260389" cy="40347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r="11703"/>
          <a:stretch/>
        </p:blipFill>
        <p:spPr>
          <a:xfrm>
            <a:off x="4261654" y="1071892"/>
            <a:ext cx="2182554" cy="5165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94212"/>
            <a:ext cx="2664296" cy="3418964"/>
          </a:xfrm>
          <a:prstGeom prst="rect">
            <a:avLst/>
          </a:prstGeom>
        </p:spPr>
      </p:pic>
      <p:pic>
        <p:nvPicPr>
          <p:cNvPr id="9" name="Picture 8" descr="http://oxfordliteraryfestival.org/images/logo/1363/ashmolean_logo__listin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08" y="44624"/>
            <a:ext cx="2191896" cy="5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1849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Faded inscription </a:t>
            </a:r>
            <a:br>
              <a:rPr lang="en-GB" dirty="0" smtClean="0"/>
            </a:br>
            <a:r>
              <a:rPr lang="en-GB" dirty="0" smtClean="0"/>
              <a:t>to Jupiter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647402" y="5877272"/>
            <a:ext cx="1423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On one side, </a:t>
            </a:r>
          </a:p>
          <a:p>
            <a:pPr algn="ctr"/>
            <a:r>
              <a:rPr lang="en-GB" dirty="0" smtClean="0"/>
              <a:t>a libation jug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95776" y="5877272"/>
            <a:ext cx="14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On the back, </a:t>
            </a:r>
          </a:p>
          <a:p>
            <a:pPr algn="ctr"/>
            <a:r>
              <a:rPr lang="en-GB" dirty="0" smtClean="0"/>
              <a:t>a libation dish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08914" y="5602014"/>
            <a:ext cx="1790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On the top, </a:t>
            </a:r>
          </a:p>
          <a:p>
            <a:pPr algn="ctr"/>
            <a:r>
              <a:rPr lang="en-GB" dirty="0" smtClean="0"/>
              <a:t>a dish shape for </a:t>
            </a:r>
          </a:p>
          <a:p>
            <a:pPr algn="ctr"/>
            <a:r>
              <a:rPr lang="en-GB" dirty="0" smtClean="0"/>
              <a:t>burning offerings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3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222</Words>
  <Application>Microsoft Office PowerPoint</Application>
  <PresentationFormat>On-screen Show (4:3)</PresentationFormat>
  <Paragraphs>31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Romans bringing an ox to sacrifice</vt:lpstr>
      <vt:lpstr>The Emperor, Marcus Aurelius, making a sacrifice</vt:lpstr>
      <vt:lpstr>PowerPoint Presentation</vt:lpstr>
      <vt:lpstr>PowerPoint Presentation</vt:lpstr>
      <vt:lpstr>Red sandstone altar from Roman Chester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Masseglia</dc:creator>
  <cp:lastModifiedBy>Jane Masseglia</cp:lastModifiedBy>
  <cp:revision>20</cp:revision>
  <dcterms:created xsi:type="dcterms:W3CDTF">2014-07-16T11:15:41Z</dcterms:created>
  <dcterms:modified xsi:type="dcterms:W3CDTF">2014-07-21T15:18:34Z</dcterms:modified>
</cp:coreProperties>
</file>